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3" r:id="rId9"/>
    <p:sldId id="281" r:id="rId10"/>
    <p:sldId id="269" r:id="rId11"/>
    <p:sldId id="264" r:id="rId12"/>
    <p:sldId id="271" r:id="rId13"/>
    <p:sldId id="277" r:id="rId14"/>
    <p:sldId id="273" r:id="rId15"/>
    <p:sldId id="274" r:id="rId16"/>
    <p:sldId id="280" r:id="rId17"/>
    <p:sldId id="275" r:id="rId18"/>
    <p:sldId id="276" r:id="rId19"/>
    <p:sldId id="265" r:id="rId20"/>
    <p:sldId id="266" r:id="rId21"/>
    <p:sldId id="267" r:id="rId22"/>
    <p:sldId id="268" r:id="rId23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7A8B"/>
    <a:srgbClr val="993366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44" autoAdjust="0"/>
    <p:restoredTop sz="94660"/>
  </p:normalViewPr>
  <p:slideViewPr>
    <p:cSldViewPr>
      <p:cViewPr varScale="1">
        <p:scale>
          <a:sx n="103" d="100"/>
          <a:sy n="103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2FE1896-ADAC-47B4-BA9A-C91433CEA4DA}" type="datetimeFigureOut">
              <a:rPr lang="lv-LV" smtClean="0"/>
              <a:pPr/>
              <a:t>2014.09.14.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0B057BEE-1628-473B-B69A-2507866D2F9A}" type="slidenum">
              <a:rPr lang="lv-LV" smtClean="0"/>
              <a:pPr/>
              <a:t>‹#›</a:t>
            </a:fld>
            <a:endParaRPr lang="lv-LV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4104456" cy="4752528"/>
          </a:xfrm>
          <a:ln w="19050" cmpd="tri">
            <a:gradFill>
              <a:gsLst>
                <a:gs pos="0">
                  <a:srgbClr val="825600"/>
                </a:gs>
                <a:gs pos="13000">
                  <a:srgbClr val="FFA800"/>
                </a:gs>
                <a:gs pos="28000">
                  <a:srgbClr val="825600"/>
                </a:gs>
                <a:gs pos="42999">
                  <a:srgbClr val="FFA800"/>
                </a:gs>
                <a:gs pos="58000">
                  <a:srgbClr val="825600"/>
                </a:gs>
                <a:gs pos="72000">
                  <a:srgbClr val="FFA800"/>
                </a:gs>
                <a:gs pos="87000">
                  <a:srgbClr val="825600"/>
                </a:gs>
                <a:gs pos="100000">
                  <a:srgbClr val="FFA800"/>
                </a:gs>
              </a:gsLst>
              <a:lin ang="5400000" scaled="0"/>
            </a:gra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lnSpc>
                <a:spcPct val="150000"/>
              </a:lnSpc>
            </a:pPr>
            <a:r>
              <a:rPr lang="lv-LV" sz="2800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„GAVRILA FROLOVA </a:t>
            </a:r>
            <a: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DZIMTAS PĒTĪJUMS</a:t>
            </a:r>
            <a:b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lv-LV" sz="2800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 ATSTĀTO KULTŪRAS </a:t>
            </a:r>
            <a: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VĒRTĪBU </a:t>
            </a:r>
            <a:r>
              <a:rPr lang="lv-LV" sz="2800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MANTOJUMS </a:t>
            </a:r>
            <a: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VĒSTURISKĀ </a:t>
            </a:r>
            <a:r>
              <a:rPr lang="lv-LV" sz="2800" cap="none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KONTEKSTĀ</a:t>
            </a:r>
            <a: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”</a:t>
            </a:r>
            <a:br>
              <a:rPr lang="lv-LV" sz="2800" cap="none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lv-LV" sz="2800" cap="none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91680" y="5229200"/>
            <a:ext cx="5824736" cy="1368152"/>
          </a:xfrm>
        </p:spPr>
        <p:txBody>
          <a:bodyPr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r>
              <a:rPr lang="lv-LV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PĒTNIECISKAIS DARBS</a:t>
            </a:r>
          </a:p>
          <a:p>
            <a:r>
              <a:rPr lang="lv-LV" sz="2000" b="1" spc="50" dirty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Jaunais </a:t>
            </a:r>
            <a:r>
              <a:rPr lang="lv-LV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pētnieks</a:t>
            </a:r>
          </a:p>
          <a:p>
            <a:r>
              <a:rPr lang="lv-LV" sz="2000" b="1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Baiba Leite</a:t>
            </a:r>
            <a:endParaRPr lang="lv-LV" sz="2000" b="1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lv-LV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074" name="Picture 2" descr="F:\JEVGENIJA\160.g. un Konkursam\CD\Gavriil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137" y="260648"/>
            <a:ext cx="3360287" cy="4752527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2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2653813" cy="2658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220072" y="4581128"/>
            <a:ext cx="3659951" cy="1754326"/>
          </a:xfrm>
          <a:prstGeom prst="rect">
            <a:avLst/>
          </a:prstGeom>
          <a:ln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Zināšanu kopums palīdz cilvēkam attīstīties par </a:t>
            </a:r>
            <a:r>
              <a:rPr lang="lv-LV" b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personību. </a:t>
            </a:r>
          </a:p>
          <a:p>
            <a:pPr algn="ctr"/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Iedzimtie dotumi ir pamats uz kā balstās intelekta attīstība. </a:t>
            </a:r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553744"/>
            <a:ext cx="4261397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725144"/>
            <a:ext cx="50482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35896" y="1484784"/>
            <a:ext cx="5148064" cy="2862322"/>
          </a:xfrm>
          <a:prstGeom prst="rect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</a:ln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lv-LV" b="1" i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Cilvēks nes sevī vēsturiskās atmiņas bagāžu</a:t>
            </a:r>
            <a:r>
              <a:rPr lang="lv-LV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kuru viņš var papildināt ar saviem pētījumiem, literatūras lasīšanu, mutvārdu stāstiem un pārrunām.</a:t>
            </a:r>
          </a:p>
          <a:p>
            <a:pPr algn="ctr"/>
            <a:r>
              <a:rPr lang="lv-LV" b="1" i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Atmiņā ir tas, kas pārmantots no ģimenes, dzimtas, valodas un vēsturiskā mantojuma</a:t>
            </a:r>
            <a:r>
              <a:rPr lang="lv-LV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kas zināmā mērā ir arheoloģiskas akumulators kolektīvās paaudzes pieredzē </a:t>
            </a:r>
            <a:endParaRPr lang="lv-LV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>
            <a:normAutofit/>
          </a:bodyPr>
          <a:lstStyle/>
          <a:p>
            <a:r>
              <a:rPr lang="lv-LV" sz="3200" dirty="0" smtClean="0"/>
              <a:t>Vēsturiskās domāšanas personisko un sabiedrisko vērtību saistība</a:t>
            </a:r>
            <a:endParaRPr lang="lv-LV" sz="3200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179512" y="4437112"/>
            <a:ext cx="8784976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371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Trešā nodaļa</a:t>
            </a:r>
            <a:br>
              <a:rPr lang="lv-LV" dirty="0" smtClean="0"/>
            </a:br>
            <a:r>
              <a:rPr lang="es-ES" dirty="0" err="1" smtClean="0"/>
              <a:t>Dzimtas</a:t>
            </a:r>
            <a:r>
              <a:rPr lang="es-ES" dirty="0" smtClean="0"/>
              <a:t> </a:t>
            </a:r>
            <a:r>
              <a:rPr lang="es-ES" dirty="0" err="1"/>
              <a:t>saknes</a:t>
            </a:r>
            <a:r>
              <a:rPr lang="es-ES" dirty="0"/>
              <a:t> un to </a:t>
            </a:r>
            <a:r>
              <a:rPr lang="es-ES" dirty="0" err="1"/>
              <a:t>izpēte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Senču izcelsme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es-E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Novozibkovas</a:t>
            </a:r>
            <a:r>
              <a:rPr lang="es-E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</a:t>
            </a:r>
            <a:r>
              <a:rPr lang="es-E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apgabala</a:t>
            </a:r>
            <a:r>
              <a:rPr lang="es-E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Vetkas</a:t>
            </a:r>
            <a:r>
              <a:rPr lang="es-E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un </a:t>
            </a:r>
            <a:r>
              <a:rPr lang="es-ES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Mitjkovkas</a:t>
            </a:r>
            <a:r>
              <a:rPr lang="es-ES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es-ES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ciemi</a:t>
            </a:r>
            <a:endParaRPr lang="lv-LV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Gavrils Frolovs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Vajāšanas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Meistara glezniecības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raksturojums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Senslāvu zīmju dziedājums </a:t>
            </a:r>
            <a:endParaRPr lang="lv-LV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Rīgas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periods</a:t>
            </a:r>
          </a:p>
          <a:p>
            <a:pPr>
              <a:buFont typeface="Wingdings" panose="05000000000000000000" pitchFamily="2" charset="2"/>
              <a:buChar char="v"/>
            </a:pPr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036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lv-LV" dirty="0" smtClean="0"/>
              <a:t>Frolovu dzimta </a:t>
            </a:r>
            <a:endParaRPr lang="lv-LV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80728"/>
            <a:ext cx="7998144" cy="565401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53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3275" y="-38259"/>
            <a:ext cx="3898776" cy="2362274"/>
          </a:xfrm>
        </p:spPr>
        <p:txBody>
          <a:bodyPr/>
          <a:lstStyle/>
          <a:p>
            <a:r>
              <a:rPr lang="lv-LV" dirty="0" smtClean="0"/>
              <a:t>Frolovu gimenes dzīves ceļi</a:t>
            </a:r>
            <a:endParaRPr lang="lv-LV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6617"/>
            <a:ext cx="4248472" cy="6240128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04048" y="2132856"/>
            <a:ext cx="3779912" cy="440120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lv-LV" sz="2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Frolovu ģimenes apmešanās vietas ir vecticībnieku kultūras centros, kur iespēja strādāt ikonglezniecības darbnīcās, vai jaunas vietas, kur paši izveido savas skolas. Tās ir: </a:t>
            </a:r>
            <a:r>
              <a:rPr lang="lv-LV" sz="2000" b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Mitjkovka, Novozibkova, Vitebska un tās apgabals, Rēzekne, Maskava, Rīga, Raja, Pēterburga </a:t>
            </a:r>
            <a:endParaRPr lang="lv-LV" sz="2000" b="1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3361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2708920"/>
            <a:ext cx="2435096" cy="3441503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628800"/>
            <a:ext cx="2376264" cy="336662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492896"/>
            <a:ext cx="2584450" cy="36512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556792"/>
            <a:ext cx="2451100" cy="346233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Frolovi- tēvs Jefims, Tits, Gavrils, Dāvids</a:t>
            </a:r>
            <a:endParaRPr lang="lv-LV" dirty="0"/>
          </a:p>
        </p:txBody>
      </p:sp>
      <p:sp>
        <p:nvSpPr>
          <p:cNvPr id="7" name="TextBox 6"/>
          <p:cNvSpPr txBox="1"/>
          <p:nvPr/>
        </p:nvSpPr>
        <p:spPr>
          <a:xfrm>
            <a:off x="467544" y="5013176"/>
            <a:ext cx="15121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Jefims</a:t>
            </a:r>
            <a:endParaRPr lang="lv-LV" sz="19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lv-LV" sz="1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(no kreisās)</a:t>
            </a:r>
            <a:endParaRPr lang="lv-LV" sz="1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43808" y="6165304"/>
            <a:ext cx="12961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Tits</a:t>
            </a:r>
            <a:endParaRPr lang="lv-LV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076056" y="5085184"/>
            <a:ext cx="1296144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19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Gavrils</a:t>
            </a:r>
            <a:endParaRPr lang="lv-LV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4248" y="6165304"/>
            <a:ext cx="1440160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19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Dāvids</a:t>
            </a:r>
            <a:endParaRPr lang="lv-LV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0091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3960211" cy="559699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80728"/>
            <a:ext cx="2545767" cy="18002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573016"/>
            <a:ext cx="2357891" cy="166568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752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Gavrils Frolovs- liels senslāvu dziedājuma meistars</a:t>
            </a:r>
            <a:endParaRPr lang="lv-LV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28800"/>
            <a:ext cx="4798326" cy="10801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827584" y="2780928"/>
            <a:ext cx="7344815" cy="3385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lv-LV" sz="1600" b="1" i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Senslāvu dziedājums (K</a:t>
            </a:r>
            <a:r>
              <a:rPr lang="ru-RU" sz="1600" b="1" i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рюково</a:t>
            </a:r>
            <a:r>
              <a:rPr lang="lv-LV" sz="1600" b="1" i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e/</a:t>
            </a:r>
            <a:r>
              <a:rPr lang="ru-RU" sz="1600" b="1" i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знаменное пение)</a:t>
            </a:r>
            <a:endParaRPr lang="lv-LV" sz="1600" b="1" i="1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7544" y="3140968"/>
            <a:ext cx="8316416" cy="310604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lv-LV" sz="1900" b="1" spc="150" dirty="0" smtClean="0">
                <a:ln w="11430"/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Mūzika ir kā laikmeta garīgo impulsu nesēja, kas izpaužas laikā un telpā. Psiholoģiskie procesi parāda pirmās emocionālās sajūtas, kas pamatojas uz ģenētisko mantojumu. 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lv-LV" sz="1900" b="1" spc="150" dirty="0" smtClean="0">
                <a:ln w="11430"/>
                <a:solidFill>
                  <a:schemeClr val="bg2">
                    <a:lumMod val="50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Jo augstāka intelekta attīstības pakāpe muzikālā jomā, jo biežāk un spēcīgāk parādās dotības citās mākslas nozarēs un cilvēka darbībās. </a:t>
            </a:r>
            <a:endParaRPr lang="lv-LV" sz="1900" b="1" spc="150" dirty="0">
              <a:ln w="11430"/>
              <a:solidFill>
                <a:schemeClr val="bg2">
                  <a:lumMod val="50000"/>
                </a:schemeClr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24698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722314"/>
          </a:xfrm>
        </p:spPr>
        <p:txBody>
          <a:bodyPr>
            <a:normAutofit/>
          </a:bodyPr>
          <a:lstStyle/>
          <a:p>
            <a:r>
              <a:rPr lang="lv-LV" sz="2800" dirty="0"/>
              <a:t>Gavrils Frolovs ir atstājis divus izcilus </a:t>
            </a:r>
            <a:r>
              <a:rPr lang="lv-LV" sz="2800" dirty="0" smtClean="0"/>
              <a:t>skolniekus: </a:t>
            </a:r>
            <a:r>
              <a:rPr lang="lv-LV" sz="2800" dirty="0" err="1" smtClean="0"/>
              <a:t>ikonmeistaru</a:t>
            </a:r>
            <a:r>
              <a:rPr lang="lv-LV" sz="2800" dirty="0" smtClean="0"/>
              <a:t> </a:t>
            </a:r>
            <a:r>
              <a:rPr lang="lv-LV" sz="2800" dirty="0" err="1" smtClean="0"/>
              <a:t>P.Safronovu</a:t>
            </a:r>
            <a:r>
              <a:rPr lang="lv-LV" sz="2800" dirty="0" smtClean="0"/>
              <a:t> un ievērojamu pētnieku, apgaismotāju un pedagogu </a:t>
            </a:r>
            <a:r>
              <a:rPr lang="lv-LV" sz="2800" dirty="0" err="1" smtClean="0"/>
              <a:t>I.Zavoloko</a:t>
            </a:r>
            <a:r>
              <a:rPr lang="lv-LV" sz="2800" dirty="0" smtClean="0"/>
              <a:t>.</a:t>
            </a:r>
            <a:endParaRPr lang="lv-LV" sz="28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068960"/>
            <a:ext cx="3816424" cy="269610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5877272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G.Frolovs un P.Safronovs</a:t>
            </a:r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22858" y="587727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I.N.Zavoloko (</a:t>
            </a:r>
            <a:r>
              <a:rPr lang="lv-LV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otrais no kreisās)</a:t>
            </a:r>
            <a:endParaRPr lang="lv-LV" b="1" i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10244" name="Picture 4" descr="F:\JEVGENIJA\Kļudas labojums\Publicatio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90" t="30709" r="36829" b="30866"/>
          <a:stretch/>
        </p:blipFill>
        <p:spPr bwMode="auto">
          <a:xfrm>
            <a:off x="5004047" y="3048000"/>
            <a:ext cx="3308679" cy="272558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545741" y="5527367"/>
            <a:ext cx="2225289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lv-LV" sz="1000" dirty="0" smtClean="0">
                <a:solidFill>
                  <a:schemeClr val="bg1"/>
                </a:solidFill>
              </a:rPr>
              <a:t>Krievu Senatnes Cienītāju pulciņš</a:t>
            </a:r>
            <a:endParaRPr lang="lv-LV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54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G.Frolova daiļrades virsotne ir vecticībnieku baznīca Rajas ciematā </a:t>
            </a:r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4885069" cy="345638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G:\JEVGENIJA\160.g. un Konkursam\F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844824"/>
            <a:ext cx="3024336" cy="42773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973173"/>
            <a:ext cx="2664296" cy="18848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828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lv-LV" dirty="0"/>
              <a:t>REZULTĀTU ANALĪZE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539552" y="1457400"/>
            <a:ext cx="8229600" cy="54006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Pamatojoties uz vecticībnieku dzīves pētījumiem vēsturiskā kontekstā, rezultāti dod iespēju saprast </a:t>
            </a:r>
            <a:r>
              <a:rPr lang="lv-LV" sz="19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Frolovu</a:t>
            </a: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dzimtas dinastijas pirmsākumus.</a:t>
            </a:r>
          </a:p>
          <a:p>
            <a:pPr>
              <a:buFont typeface="Wingdings" pitchFamily="2" charset="2"/>
              <a:buChar char="v"/>
            </a:pPr>
            <a:r>
              <a:rPr lang="lv-LV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 tradīcijām bagātā ikonglezniecības vide noteikti  ietekmējusi Jefima Frolova meistarību, jo Novozibkovas apgabals kopumā ir atstājis lielu iespaidu uz Krievijas ikonu glezniecības skolu.</a:t>
            </a:r>
          </a:p>
          <a:p>
            <a:pPr>
              <a:buFont typeface="Wingdings" pitchFamily="2" charset="2"/>
              <a:buChar char="v"/>
            </a:pP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darba pētījuma iegūtiem datiem izriet, ka </a:t>
            </a:r>
            <a:r>
              <a:rPr lang="lv-LV" sz="19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Gavrils</a:t>
            </a: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19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Frolovs</a:t>
            </a: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savas zināšanas </a:t>
            </a:r>
            <a:r>
              <a:rPr lang="lv-LV" sz="19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ikonglezniecībā</a:t>
            </a: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ieguvis no tēva </a:t>
            </a:r>
            <a:r>
              <a:rPr lang="lv-LV" sz="19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Efima</a:t>
            </a: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1900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Frolova</a:t>
            </a: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buFont typeface="Wingdings" pitchFamily="2" charset="2"/>
              <a:buChar char="v"/>
            </a:pPr>
            <a:r>
              <a:rPr lang="lv-LV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Svarīgi ir pētīt savas dzimtas kultūras mantojumu kopsakarībā ar Latvijas vēsturi.</a:t>
            </a:r>
          </a:p>
          <a:p>
            <a:pPr>
              <a:buFont typeface="Wingdings" pitchFamily="2" charset="2"/>
              <a:buChar char="v"/>
            </a:pPr>
            <a:r>
              <a:rPr lang="lv-LV" sz="1900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Iegūtie materiāli dod iespēju plašāk apskatīt kopsakarības, kas veidojas pašvērtības apziņā un identitātē.</a:t>
            </a:r>
          </a:p>
          <a:p>
            <a:pPr>
              <a:buFont typeface="Wingdings" pitchFamily="2" charset="2"/>
              <a:buChar char="v"/>
            </a:pPr>
            <a:r>
              <a:rPr lang="lv-LV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Pētījuma rezultātā nozīmīgākais ieguvums ir  </a:t>
            </a:r>
            <a:r>
              <a:rPr lang="lv-LV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Gavrila</a:t>
            </a:r>
            <a:r>
              <a:rPr lang="lv-LV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19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Frolova</a:t>
            </a:r>
            <a:r>
              <a:rPr lang="lv-LV" sz="19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dzimtas ģenealoģiskā un kultūrvērtību vēsturiskā aspekta  kopskats. </a:t>
            </a:r>
          </a:p>
          <a:p>
            <a:pPr>
              <a:buNone/>
            </a:pPr>
            <a:endParaRPr lang="lv-LV" sz="19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lv-LV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7683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Darbā - trīs daļas:</a:t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4149080"/>
            <a:ext cx="8229600" cy="182880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651510" indent="-514350">
              <a:buFont typeface="+mj-lt"/>
              <a:buAutoNum type="arabicPeriod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Kristianizācija</a:t>
            </a:r>
          </a:p>
          <a:p>
            <a:pPr marL="651510" indent="-514350">
              <a:buFont typeface="+mj-lt"/>
              <a:buAutoNum type="arabicPeriod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Vēsturiskā atmiņa</a:t>
            </a:r>
          </a:p>
          <a:p>
            <a:pPr marL="651510" indent="-514350">
              <a:buFont typeface="+mj-lt"/>
              <a:buAutoNum type="arabicPeriod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Dzimtas saknes un to izpēte</a:t>
            </a:r>
          </a:p>
          <a:p>
            <a:pPr marL="137160" indent="0">
              <a:buNone/>
            </a:pPr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1556792"/>
            <a:ext cx="6012160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r"/>
            <a:r>
              <a:rPr lang="lv-LV" sz="2400" b="1" i="1" dirty="0" smtClean="0">
                <a:ln/>
                <a:solidFill>
                  <a:schemeClr val="accent2">
                    <a:lumMod val="75000"/>
                  </a:schemeClr>
                </a:solidFill>
              </a:rPr>
              <a:t>„Vecticībnieki tā nav tikai reliģija, tas ir ļoti plašs kultūras slānis, kas nelīdzinās nevienai citai kultūrai, ne vienmēr labi novērtē to bagātību, kas viņiem pieder”</a:t>
            </a:r>
          </a:p>
          <a:p>
            <a:pPr algn="r"/>
            <a:r>
              <a:rPr lang="lv-LV" sz="2400" b="1" i="1" dirty="0" smtClean="0">
                <a:ln/>
                <a:solidFill>
                  <a:schemeClr val="accent2">
                    <a:lumMod val="75000"/>
                  </a:schemeClr>
                </a:solidFill>
              </a:rPr>
              <a:t>Sofija Mole.</a:t>
            </a:r>
            <a:endParaRPr lang="lv-LV" sz="2400" b="1" i="1" dirty="0">
              <a:ln/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395536" y="3933056"/>
            <a:ext cx="849694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76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SECINĀJUMI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5328592"/>
          </a:xfrm>
        </p:spPr>
        <p:txBody>
          <a:bodyPr>
            <a:normAutofit fontScale="92500" lnSpcReduction="10000"/>
          </a:bodyPr>
          <a:lstStyle/>
          <a:p>
            <a:pPr marL="137160" indent="0">
              <a:buNone/>
            </a:pPr>
            <a:endParaRPr lang="lv-LV" sz="2000" dirty="0" smtClean="0"/>
          </a:p>
          <a:p>
            <a:pPr marL="137160" indent="0">
              <a:buFont typeface="Wingdings" pitchFamily="2" charset="2"/>
              <a:buChar char="v"/>
            </a:pP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Vēsturiskā atmiņa </a:t>
            </a:r>
            <a:r>
              <a:rPr lang="lv-LV" sz="2000" dirty="0" smtClean="0"/>
              <a:t>ir neatņemama cilvēka sastāvdaļa, kas palīdz apjaust notikumus gan hronoloģiskā, gan vēsturiskā aspektā. </a:t>
            </a:r>
          </a:p>
          <a:p>
            <a:pPr marL="137160" indent="0">
              <a:buFont typeface="Wingdings" pitchFamily="2" charset="2"/>
              <a:buChar char="v"/>
            </a:pPr>
            <a:r>
              <a:rPr lang="lv-LV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Frolovu</a:t>
            </a: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Rēzeknes </a:t>
            </a:r>
            <a:r>
              <a:rPr lang="lv-LV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ikonglezniecības</a:t>
            </a: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darbnīca </a:t>
            </a:r>
            <a:r>
              <a:rPr lang="lv-LV" sz="2000" dirty="0" smtClean="0"/>
              <a:t>ir svarīga ar nozīmīgu kultūras mantojumu ne tikai Latvijas, bet arī Baltijas ikonogrāfijā. </a:t>
            </a:r>
          </a:p>
          <a:p>
            <a:pPr marL="137160" indent="0">
              <a:buFont typeface="Wingdings" pitchFamily="2" charset="2"/>
              <a:buChar char="v"/>
            </a:pPr>
            <a:r>
              <a:rPr lang="lv-LV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Frolovu</a:t>
            </a: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dzimtas kultūras senās tradīcijas </a:t>
            </a:r>
            <a:r>
              <a:rPr lang="lv-LV" sz="2000" dirty="0" smtClean="0"/>
              <a:t>ir cieši glabātas un tās nodotas mantojumā saviem bērniem. </a:t>
            </a:r>
          </a:p>
          <a:p>
            <a:pPr marL="137160" indent="0">
              <a:buFont typeface="Wingdings" pitchFamily="2" charset="2"/>
              <a:buChar char="v"/>
            </a:pPr>
            <a:r>
              <a:rPr lang="lv-LV" sz="2000" dirty="0" smtClean="0"/>
              <a:t>Gūta atziņa, ka </a:t>
            </a: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veikt tālākus dzimtas </a:t>
            </a:r>
            <a:r>
              <a:rPr lang="lv-LV" sz="2000" b="1" dirty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pētījumus </a:t>
            </a: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pienākums</a:t>
            </a:r>
            <a:r>
              <a:rPr lang="lv-LV" sz="2000" dirty="0" smtClean="0"/>
              <a:t>, ko Marija Frolova  uzticēja kā misijas darbu.</a:t>
            </a:r>
          </a:p>
          <a:p>
            <a:pPr marL="137160" indent="0">
              <a:buFont typeface="Wingdings" pitchFamily="2" charset="2"/>
              <a:buChar char="v"/>
            </a:pPr>
            <a:r>
              <a:rPr lang="lv-LV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Gavrils</a:t>
            </a: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2000" b="1" dirty="0" err="1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Frolovs</a:t>
            </a:r>
            <a:r>
              <a:rPr lang="lv-LV" sz="20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kā  izcila personība un autoritāte </a:t>
            </a:r>
            <a:r>
              <a:rPr lang="lv-LV" sz="2000" dirty="0" smtClean="0"/>
              <a:t>atstājusi lielu iespaidu ne tikai uz saviem skolniekiem, bet uz sabiedrību kopumā. </a:t>
            </a:r>
          </a:p>
          <a:p>
            <a:pPr marL="137160" indent="0" algn="ctr">
              <a:buNone/>
            </a:pPr>
            <a:endParaRPr lang="lv-LV" sz="2000" dirty="0" smtClean="0"/>
          </a:p>
          <a:p>
            <a:pPr marL="137160" indent="0">
              <a:buNone/>
            </a:pPr>
            <a:r>
              <a:rPr lang="lv-LV" sz="2000" b="1" i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Daiļrade</a:t>
            </a:r>
            <a:r>
              <a:rPr lang="lv-LV" sz="2000" b="1" i="1" dirty="0" smtClean="0">
                <a:solidFill>
                  <a:schemeClr val="bg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 uzkrātās pieredzes, zināšanu, iemaņu mērķtiecīgs ceļš savu ideju realizēšanas procesā. </a:t>
            </a:r>
            <a:r>
              <a:rPr lang="lv-LV" sz="20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Gavrilam</a:t>
            </a:r>
            <a:r>
              <a:rPr lang="lv-LV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lv-LV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piemita šīs dotības un talanti dažadās jomās, kas mijiedarbības rezultātā  izveidoja viņu par izcilu personību un autoritāti. 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1560" y="5085184"/>
            <a:ext cx="7848872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261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Mērķi tālākam </a:t>
            </a:r>
            <a:br>
              <a:rPr lang="lv-LV" dirty="0" smtClean="0"/>
            </a:br>
            <a:r>
              <a:rPr lang="lv-LV" dirty="0" smtClean="0"/>
              <a:t>pētnieciskam darbam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lv-LV" dirty="0" smtClean="0"/>
              <a:t>	</a:t>
            </a:r>
            <a:r>
              <a:rPr lang="lv-LV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Svarīgākie neizpētītie jautājumi:</a:t>
            </a:r>
            <a:endParaRPr lang="lv-LV" sz="2400" dirty="0" smtClean="0">
              <a:solidFill>
                <a:schemeClr val="bg2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lang="lv-LV" sz="2400" dirty="0" smtClean="0"/>
              <a:t> Frolovu dzimtas dzīves vietas ir Novozibkovas apgabalā, Vitebskā, Bešenkovičos. </a:t>
            </a:r>
          </a:p>
          <a:p>
            <a:pPr>
              <a:buFont typeface="Wingdings" pitchFamily="2" charset="2"/>
              <a:buChar char="v"/>
            </a:pPr>
            <a:r>
              <a:rPr lang="lv-LV" sz="2400" dirty="0" smtClean="0"/>
              <a:t> G.Frolova darbība Varnjā</a:t>
            </a:r>
            <a:r>
              <a:rPr lang="lv-LV" sz="2400" dirty="0"/>
              <a:t> </a:t>
            </a:r>
            <a:r>
              <a:rPr lang="lv-LV" sz="2400" dirty="0" smtClean="0"/>
              <a:t>un Kolkjā pie Peipusa ezera Igaunijā kā arī Maskavas Preobraženska klosterī. </a:t>
            </a:r>
          </a:p>
          <a:p>
            <a:pPr>
              <a:buFont typeface="Wingdings" pitchFamily="2" charset="2"/>
              <a:buChar char="v"/>
            </a:pPr>
            <a:r>
              <a:rPr lang="lv-LV" sz="2400" dirty="0" smtClean="0"/>
              <a:t>Saistība ar </a:t>
            </a:r>
            <a:r>
              <a:rPr lang="lv-LV" sz="2400" dirty="0" err="1" smtClean="0"/>
              <a:t>ikonmeistaru</a:t>
            </a:r>
            <a:r>
              <a:rPr lang="lv-LV" sz="2400" dirty="0" smtClean="0"/>
              <a:t> Jēkabu (</a:t>
            </a:r>
            <a:r>
              <a:rPr lang="lv-LV" sz="2400" i="1" dirty="0" err="1" smtClean="0"/>
              <a:t>Яков</a:t>
            </a:r>
            <a:r>
              <a:rPr lang="lv-LV" sz="2400" dirty="0" smtClean="0"/>
              <a:t>) </a:t>
            </a:r>
            <a:r>
              <a:rPr lang="lv-LV" sz="2400" dirty="0" err="1" smtClean="0"/>
              <a:t>Frolovu</a:t>
            </a:r>
            <a:r>
              <a:rPr lang="lv-LV" sz="2400" dirty="0" smtClean="0"/>
              <a:t> </a:t>
            </a:r>
            <a:r>
              <a:rPr lang="lv-LV" sz="2400" i="1" dirty="0" smtClean="0"/>
              <a:t>(1704.g.)</a:t>
            </a:r>
            <a:r>
              <a:rPr lang="lv-LV" sz="2400" dirty="0" smtClean="0"/>
              <a:t>, kurš dzīvojis 18. gadsimta sākumā.</a:t>
            </a:r>
          </a:p>
          <a:p>
            <a:pPr>
              <a:buNone/>
            </a:pPr>
            <a:endParaRPr lang="lv-LV" sz="2400" dirty="0" smtClean="0"/>
          </a:p>
          <a:p>
            <a:pPr>
              <a:buNone/>
            </a:pPr>
            <a:r>
              <a:rPr lang="lv-LV" sz="2400" dirty="0" smtClean="0"/>
              <a:t>	</a:t>
            </a:r>
            <a:r>
              <a:rPr lang="lv-LV" sz="2400" b="1" dirty="0" smtClean="0">
                <a:solidFill>
                  <a:schemeClr val="bg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Tālākās pētījuma attīstības iespējas:</a:t>
            </a:r>
            <a:endParaRPr lang="lv-LV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lv-LV" sz="2400" dirty="0" smtClean="0"/>
              <a:t>	padziļinātāk pētīt dzimtas ģenealoģiju, saistot to ar vecticībnieku kultūras mantojuma saglabāšanu.</a:t>
            </a:r>
          </a:p>
          <a:p>
            <a:pPr>
              <a:buFont typeface="Wingdings" pitchFamily="2" charset="2"/>
              <a:buChar char="v"/>
            </a:pPr>
            <a:endParaRPr lang="lv-LV" sz="24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611560" y="4725144"/>
            <a:ext cx="7848872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2518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6016" y="332656"/>
            <a:ext cx="4104456" cy="2304256"/>
          </a:xfrm>
        </p:spPr>
        <p:txBody>
          <a:bodyPr>
            <a:normAutofit fontScale="92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137160" indent="0" algn="ctr">
              <a:buNone/>
            </a:pPr>
            <a:r>
              <a:rPr lang="lv-LV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Paldies </a:t>
            </a:r>
          </a:p>
          <a:p>
            <a:pPr marL="137160" indent="0" algn="ctr">
              <a:buNone/>
            </a:pPr>
            <a:r>
              <a:rPr lang="lv-LV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par uzmanību!</a:t>
            </a:r>
          </a:p>
          <a:p>
            <a:pPr marL="137160" indent="0">
              <a:buNone/>
            </a:pPr>
            <a:endParaRPr lang="lv-LV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 descr="D:\Users\user\Desktop\Publication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2780928"/>
            <a:ext cx="4896544" cy="346211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028" name="Picture 4" descr="D:\Users\user\Desktop\Publication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68544" y="2276872"/>
            <a:ext cx="1476672" cy="2088491"/>
          </a:xfrm>
          <a:prstGeom prst="rect">
            <a:avLst/>
          </a:prstGeom>
          <a:noFill/>
        </p:spPr>
      </p:pic>
      <p:pic>
        <p:nvPicPr>
          <p:cNvPr id="1026" name="Picture 2" descr="D:\Users\user\Desktop\skic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3419872" cy="48368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2" name="Picture 2" descr="F:\JEVGENIJA\scan0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2520" y="5234536"/>
            <a:ext cx="1169987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930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328592"/>
          </a:xfrm>
        </p:spPr>
        <p:txBody>
          <a:bodyPr>
            <a:normAutofit fontScale="92500"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Wingdings" panose="05000000000000000000" pitchFamily="2" charset="2"/>
              <a:buChar char="v"/>
            </a:pPr>
            <a:endParaRPr lang="lv-LV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Tēmas </a:t>
            </a:r>
            <a:r>
              <a:rPr lang="lv-LV" sz="2600" b="1" u="sng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aktualitāti</a:t>
            </a:r>
            <a:r>
              <a:rPr lang="lv-LV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noteica vecticībnieku </a:t>
            </a:r>
            <a:r>
              <a:rPr lang="lv-LV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senču izcelsmes </a:t>
            </a: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saglabāšanu. </a:t>
            </a:r>
          </a:p>
          <a:p>
            <a:pPr>
              <a:buNone/>
            </a:pPr>
            <a:endParaRPr lang="lv-LV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Darba </a:t>
            </a:r>
            <a:r>
              <a:rPr lang="lv-LV" sz="2600" b="1" u="sng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objekts: </a:t>
            </a: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vecticībnieku </a:t>
            </a:r>
            <a:r>
              <a:rPr lang="lv-LV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kultūra Latvijā</a:t>
            </a: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endParaRPr lang="lv-LV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Darba </a:t>
            </a:r>
            <a:r>
              <a:rPr lang="lv-LV" sz="2600" b="1" u="sng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priekšmets: </a:t>
            </a:r>
            <a:r>
              <a:rPr lang="lv-LV" sz="26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Frolovu</a:t>
            </a: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vecticībnieku dzimta</a:t>
            </a: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</a:t>
            </a:r>
          </a:p>
          <a:p>
            <a:pPr>
              <a:buNone/>
            </a:pPr>
            <a:endParaRPr lang="lv-LV" sz="26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Darba </a:t>
            </a:r>
            <a:r>
              <a:rPr lang="lv-LV" sz="2600" b="1" u="sng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mērķis: </a:t>
            </a:r>
            <a:r>
              <a:rPr lang="lv-LV" sz="26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iepazīstināt ar ikonu meistara Gavrila Frolova dzimtu,apskatot </a:t>
            </a:r>
            <a:r>
              <a:rPr lang="lv-LV" sz="26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kopumā ar vēstures ritējumu un vietām, kur kādreiz  dzīvojuši un strādājuši senči. </a:t>
            </a:r>
          </a:p>
          <a:p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4423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Darba </a:t>
            </a:r>
            <a:r>
              <a:rPr lang="lv-LV" dirty="0" smtClean="0"/>
              <a:t>uzdevums: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137160" indent="0">
              <a:buFont typeface="Wingdings" pitchFamily="2" charset="2"/>
              <a:buChar char="v"/>
            </a:pP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2400" b="1" u="sng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parādīt </a:t>
            </a:r>
            <a:r>
              <a:rPr lang="lv-LV" sz="2400" b="1" u="sng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G.Frolova atstātā kultūras mantojuma nozīmīgumu</a:t>
            </a:r>
            <a:r>
              <a:rPr lang="lv-LV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</a:t>
            </a: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kas </a:t>
            </a:r>
            <a:r>
              <a:rPr lang="lv-LV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ietekmē īpašu ievirzes veidošanos krievu vēlīnajā ikonu glezniecībā, kura ir </a:t>
            </a: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plaša un daudzveidīga</a:t>
            </a:r>
            <a:r>
              <a:rPr lang="lv-LV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endParaRPr lang="lv-LV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37160" indent="0">
              <a:buNone/>
            </a:pPr>
            <a:endParaRPr lang="lv-LV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lv-LV" sz="24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Krievu </a:t>
            </a:r>
            <a:r>
              <a:rPr lang="lv-LV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ikonu 19.-20. gadsimta glezniecība ir maz pētīta, tā nav sistematizēta ne Krievijā, ne Latvijā, vairāk vērības tika </a:t>
            </a:r>
            <a:r>
              <a:rPr lang="lv-LV" sz="24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pievērsts </a:t>
            </a:r>
            <a:r>
              <a:rPr lang="lv-LV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agrākam periodam (11.-17.gs.), kas liek </a:t>
            </a:r>
            <a:r>
              <a:rPr lang="lv-LV" sz="24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vērst </a:t>
            </a:r>
            <a:r>
              <a:rPr lang="lv-LV" sz="2400" b="1" i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uzmanību ievērojamu vecticībnieku dzīves pētniecībai.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3429000"/>
            <a:ext cx="8352928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029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Darba metodes:</a:t>
            </a:r>
            <a:br>
              <a:rPr lang="lv-LV" dirty="0"/>
            </a:b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328592"/>
          </a:xfrm>
        </p:spPr>
        <p:txBody>
          <a:bodyPr>
            <a:normAutofit fontScale="32500" lnSpcReduction="2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lv-LV" sz="6000" b="1" u="sng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Pirmajā</a:t>
            </a:r>
            <a:r>
              <a:rPr lang="lv-LV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nodaļā pielietota vēsturiski retrospektīvā metode, sinhronā, atspoguļojot vecticībnieku vēsturi Latvijas teritorijā; </a:t>
            </a:r>
            <a:endParaRPr lang="lv-LV" sz="6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lv-LV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6000" b="1" u="sng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Otrajā</a:t>
            </a:r>
            <a:r>
              <a:rPr lang="lv-LV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nodaļā pielietota kultūrvēsturiskā un </a:t>
            </a:r>
            <a:r>
              <a:rPr lang="lv-LV" sz="6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psihovēstures</a:t>
            </a:r>
            <a:r>
              <a:rPr lang="lv-LV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metode, </a:t>
            </a:r>
            <a:r>
              <a:rPr lang="lv-LV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atainojot vēsturisko atmiņu, kas saista pagātni ar tagadni, kurai ir svarīga izziņas funkcija attīstības pamatā; </a:t>
            </a:r>
            <a:endParaRPr lang="lv-LV" sz="60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endParaRPr lang="lv-LV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6000" b="1" u="sng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Trešajā</a:t>
            </a:r>
            <a:r>
              <a:rPr lang="lv-LV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nodaļā izmantota vēsturiski ģenētiskā pētniecības metode, sinhronā un salīdzināšanas metode, atspoguļojot Gavrila Frolova dzimtas apmešanās vietas</a:t>
            </a:r>
            <a:r>
              <a:rPr lang="lv-LV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;</a:t>
            </a:r>
          </a:p>
          <a:p>
            <a:pPr>
              <a:buNone/>
            </a:pPr>
            <a:endParaRPr lang="lv-LV" sz="60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6000" b="1" u="sng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6000" b="1" u="sng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Visa darba </a:t>
            </a:r>
            <a:r>
              <a:rPr lang="lv-LV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gaitā pielietota kultūrvēsturiskā metode, pētot vecticībnieku kultūras atstāto </a:t>
            </a:r>
            <a:r>
              <a:rPr lang="lv-LV" sz="60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mantojumu. Ģenealoģiskā </a:t>
            </a:r>
            <a:r>
              <a:rPr lang="lv-LV" sz="6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metode pētot Frolovu dzimtu laika periodā no 18.gadsimta līdz mūsdienām.</a:t>
            </a:r>
          </a:p>
          <a:p>
            <a:pPr marL="137160" indent="0">
              <a:buNone/>
            </a:pPr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01486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/>
              <a:t>Pētījuma materiāli apkopoti pa tēmām: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484784"/>
            <a:ext cx="8229600" cy="4709160"/>
          </a:xfrm>
        </p:spPr>
        <p:txBody>
          <a:bodyPr>
            <a:normAutofit lnSpcReduction="10000"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137160" indent="0">
              <a:buNone/>
            </a:pPr>
            <a:endParaRPr lang="lv-LV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 marL="137160" indent="0">
              <a:buNone/>
            </a:pP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1. </a:t>
            </a:r>
            <a:r>
              <a:rPr lang="lv-LV" sz="2400" b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Dzimta</a:t>
            </a:r>
          </a:p>
          <a:p>
            <a:pPr marL="137160" indent="0">
              <a:buNone/>
            </a:pP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2</a:t>
            </a:r>
            <a:r>
              <a:rPr lang="lv-LV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lv-LV" sz="2400" b="1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Gavrils </a:t>
            </a:r>
            <a:r>
              <a:rPr lang="lv-LV" sz="2400" b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Frolovs</a:t>
            </a:r>
          </a:p>
          <a:p>
            <a:pPr marL="137160" indent="0">
              <a:buNone/>
            </a:pP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3</a:t>
            </a:r>
            <a:r>
              <a:rPr lang="lv-LV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. </a:t>
            </a:r>
            <a:r>
              <a:rPr lang="lv-LV" sz="2400" b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Kultūrvēsture</a:t>
            </a: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</a:p>
          <a:p>
            <a:pPr marL="137160" indent="0">
              <a:buFont typeface="Wingdings" pitchFamily="2" charset="2"/>
              <a:buChar char="v"/>
            </a:pPr>
            <a:r>
              <a:rPr lang="lv-LV" sz="2400" b="1" i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 (Hronoloģiski)</a:t>
            </a:r>
          </a:p>
          <a:p>
            <a:pPr marL="137160" indent="0">
              <a:buNone/>
            </a:pPr>
            <a:endParaRPr lang="lv-LV" sz="2400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r>
              <a:rPr lang="lv-LV" sz="2400" b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Pētītās </a:t>
            </a:r>
            <a:r>
              <a:rPr lang="lv-LV" sz="2400" b="1" spc="150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vietas </a:t>
            </a:r>
            <a:r>
              <a:rPr lang="lv-LV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ir Rēzekne, Daugavpils, Raja, Kolka, Varnja, Tartu, Tallina, Vitebska, </a:t>
            </a:r>
            <a:r>
              <a:rPr lang="lv-LV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Bešenkoviči</a:t>
            </a:r>
            <a:r>
              <a:rPr lang="lv-LV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, kas </a:t>
            </a:r>
            <a:r>
              <a:rPr lang="lv-LV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dokumentētas foto materiālos. Neklātienē pētītās vietas ir Mitjkovka, Novozibkova, Pēterburga, Maskavas Preobraženskas klosteris.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11560" y="3717032"/>
            <a:ext cx="7776864" cy="0"/>
          </a:xfrm>
          <a:prstGeom prst="line">
            <a:avLst/>
          </a:prstGeom>
          <a:ln w="285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77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Pirmā nodaļa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69368"/>
            <a:ext cx="8229600" cy="5688632"/>
          </a:xfrm>
        </p:spPr>
        <p:txBody>
          <a:bodyPr>
            <a:norm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marL="137160" indent="0">
              <a:buNone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 </a:t>
            </a:r>
            <a:endParaRPr lang="lv-LV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None/>
            </a:pPr>
            <a:r>
              <a:rPr lang="lv-LV" b="1" spc="150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	Kultūrvērtību kopskats vēsturiskā aspektā: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Kultūras </a:t>
            </a: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dzīve, reformācijas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ietekme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Vecticībnieki  Latvijas teritorijā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Kultūras attīstība Latvijas teritorijā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Vecticībnieku </a:t>
            </a: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ikonu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glezniecība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Rīga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19.gadsimtā</a:t>
            </a:r>
          </a:p>
          <a:p>
            <a:pPr>
              <a:buNone/>
            </a:pPr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2792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lv-LV" dirty="0" smtClean="0"/>
              <a:t>Otrā nodaļa</a:t>
            </a:r>
            <a:br>
              <a:rPr lang="lv-LV" dirty="0" smtClean="0"/>
            </a:br>
            <a:r>
              <a:rPr lang="lv-LV" dirty="0" smtClean="0"/>
              <a:t>Vēsturiskā atmiņa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560" y="1844824"/>
            <a:ext cx="8229600" cy="3240360"/>
          </a:xfrm>
        </p:spPr>
        <p:txBody>
          <a:bodyPr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buFont typeface="Wingdings" panose="05000000000000000000" pitchFamily="2" charset="2"/>
              <a:buChar char="v"/>
            </a:pPr>
            <a:endParaRPr lang="lv-LV" b="1" spc="150" dirty="0" smtClean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Ģenētiskā atmiņa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Kultūras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atmiņa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Pieredzes iemantošana un personības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veidošanās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lv-LV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Identitātes </a:t>
            </a:r>
            <a:r>
              <a:rPr lang="lv-LV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saglabāšana</a:t>
            </a:r>
          </a:p>
          <a:p>
            <a:pPr>
              <a:buFont typeface="Wingdings" panose="05000000000000000000" pitchFamily="2" charset="2"/>
              <a:buChar char="v"/>
            </a:pPr>
            <a:endParaRPr lang="lv-LV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407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err="1" smtClean="0"/>
              <a:t>Ģeneoloģiskās</a:t>
            </a:r>
            <a:r>
              <a:rPr lang="lv-LV" dirty="0" smtClean="0"/>
              <a:t> līdzības</a:t>
            </a:r>
            <a:endParaRPr lang="lv-LV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92"/>
            <a:ext cx="4392488" cy="310284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3573016"/>
            <a:ext cx="4020185" cy="28414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Hardcover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2118</TotalTime>
  <Words>848</Words>
  <Application>Microsoft Office PowerPoint</Application>
  <PresentationFormat>On-screen Show (4:3)</PresentationFormat>
  <Paragraphs>110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Apex</vt:lpstr>
      <vt:lpstr>„GAVRILA FROLOVA DZIMTAS PĒTĪJUMS  UN ATSTĀTO KULTŪRAS VĒRTĪBU MANTOJUMS  VĒSTURISKĀ KONTEKSTĀ” </vt:lpstr>
      <vt:lpstr>Darbā - trīs daļas: </vt:lpstr>
      <vt:lpstr>PowerPoint Presentation</vt:lpstr>
      <vt:lpstr>Darba uzdevums:</vt:lpstr>
      <vt:lpstr>Darba metodes: </vt:lpstr>
      <vt:lpstr>Pētījuma materiāli apkopoti pa tēmām: </vt:lpstr>
      <vt:lpstr>Pirmā nodaļa</vt:lpstr>
      <vt:lpstr>Otrā nodaļa Vēsturiskā atmiņa</vt:lpstr>
      <vt:lpstr>Ģeneoloģiskās līdzības</vt:lpstr>
      <vt:lpstr>Vēsturiskās domāšanas personisko un sabiedrisko vērtību saistība</vt:lpstr>
      <vt:lpstr>Trešā nodaļa Dzimtas saknes un to izpēte</vt:lpstr>
      <vt:lpstr>Frolovu dzimta </vt:lpstr>
      <vt:lpstr>Frolovu gimenes dzīves ceļi</vt:lpstr>
      <vt:lpstr>Frolovi- tēvs Jefims, Tits, Gavrils, Dāvids</vt:lpstr>
      <vt:lpstr>PowerPoint Presentation</vt:lpstr>
      <vt:lpstr>Gavrils Frolovs- liels senslāvu dziedājuma meistars</vt:lpstr>
      <vt:lpstr>Gavrils Frolovs ir atstājis divus izcilus skolniekus: ikonmeistaru P.Safronovu un ievērojamu pētnieku, apgaismotāju un pedagogu I.Zavoloko.</vt:lpstr>
      <vt:lpstr>G.Frolova daiļrades virsotne ir vecticībnieku baznīca Rajas ciematā </vt:lpstr>
      <vt:lpstr>REZULTĀTU ANALĪZE</vt:lpstr>
      <vt:lpstr>SECINĀJUMI</vt:lpstr>
      <vt:lpstr>Mērķi tālākam  pētnieciskam darbam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baiba</dc:creator>
  <cp:lastModifiedBy>baiba</cp:lastModifiedBy>
  <cp:revision>78</cp:revision>
  <dcterms:created xsi:type="dcterms:W3CDTF">2014-09-08T12:14:23Z</dcterms:created>
  <dcterms:modified xsi:type="dcterms:W3CDTF">2014-09-14T05:23:55Z</dcterms:modified>
</cp:coreProperties>
</file>